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84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58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89483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7-14T20:00:53.908"/>
    </inkml:context>
    <inkml:brush xml:id="br0">
      <inkml:brushProperty name="width" value="0.13333" units="cm"/>
      <inkml:brushProperty name="height" value="0.13333" units="cm"/>
      <inkml:brushProperty name="color" value="#FFA6CC"/>
      <inkml:brushProperty name="fitToCurve" value="1"/>
    </inkml:brush>
  </inkml:definitions>
  <inkml:traceGroup>
    <inkml:annotationXML>
      <emma:emma xmlns:emma="http://www.w3.org/2003/04/emma" version="1.0">
        <emma:interpretation id="{531BAB84-4DDD-4632-8839-71AD5F1FC935}" emma:medium="tactile" emma:mode="ink">
          <msink:context xmlns:msink="http://schemas.microsoft.com/ink/2010/main" type="inkDrawing" rotatedBoundingBox="12256,6732 13990,6776 13989,6848 12254,6804" shapeName="None"/>
        </emma:interpretation>
      </emma:emma>
    </inkml:annotationXML>
    <inkml:trace contextRef="#ctx0" brushRef="#br0">0 0 0,'0'41'16,"40"-41"46,1 0-15,-1 0-31,0 0-1,1 0 1,39 0 0,-39 40-1,-1-40 1,81 0-1,-81 0 1,41 0 15,-41 0-15,41 0 0,-41 0-1,0 0 1,1 0-1,39 0 1,-39 0 15,-1 0-15,0 0 0,1 0-1,-1 0 1,0 0-1,1 0 17,-1 0-1,0 0 0,1 0 0,-1 0 32,0 0 15,1 0 78,-1 0-140,0 0 15,1 0 0,-1 0 79,0 0-63,0 0 46,1 0 220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7-14T20:01:01.643"/>
    </inkml:context>
    <inkml:brush xml:id="br0">
      <inkml:brushProperty name="width" value="0.13333" units="cm"/>
      <inkml:brushProperty name="height" value="0.13333" units="cm"/>
      <inkml:brushProperty name="color" value="#FFA6CC"/>
      <inkml:brushProperty name="fitToCurve" value="1"/>
    </inkml:brush>
  </inkml:definitions>
  <inkml:traceGroup>
    <inkml:annotationXML>
      <emma:emma xmlns:emma="http://www.w3.org/2003/04/emma" version="1.0">
        <emma:interpretation id="{74149CA0-34D9-423F-BFC9-6468254EFE99}" emma:medium="tactile" emma:mode="ink">
          <msink:context xmlns:msink="http://schemas.microsoft.com/ink/2010/main" type="inkDrawing" rotatedBoundingBox="12216,6853 12231,6853 12231,6868 12216,6868" shapeName="None"/>
        </emma:interpretation>
      </emma:emma>
    </inkml:annotationXML>
    <inkml:trace contextRef="#ctx0" brushRef="#br0">0 0 0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7-14T20:01:06.174"/>
    </inkml:context>
    <inkml:brush xml:id="br0">
      <inkml:brushProperty name="width" value="0.13333" units="cm"/>
      <inkml:brushProperty name="height" value="0.13333" units="cm"/>
      <inkml:brushProperty name="color" value="#FFA6CC"/>
      <inkml:brushProperty name="fitToCurve" value="1"/>
    </inkml:brush>
  </inkml:definitions>
  <inkml:traceGroup>
    <inkml:annotationXML>
      <emma:emma xmlns:emma="http://www.w3.org/2003/04/emma" version="1.0">
        <emma:interpretation id="{956F9292-7CD4-4129-A38A-94731AF50B33}" emma:medium="tactile" emma:mode="ink">
          <msink:context xmlns:msink="http://schemas.microsoft.com/ink/2010/main" type="inkDrawing" rotatedBoundingBox="13432,7367 13507,6476 14027,6520 13953,7410" shapeName="None"/>
        </emma:interpretation>
      </emma:emma>
    </inkml:annotationXML>
    <inkml:trace contextRef="#ctx0" brushRef="#br0">0 2 0,'40'0'62,"1"0"-46,-1 0 0,0 0 15,1 41 47,-1-1 16,0-40-32,-40 40-46,0 1 31,41-41 46,-41 40-77,40 0 47,0 1 327,0-41-374,-40 40-1,41 0 1,-41 0 31,0 1 156,0-1 125,-41 0-297,1-40-15,0 0 15,40 41-15,-40-41 0,-1 0 30,41 40-30,-40-40 0,0 40 46,-1 1 16,1-1 32,0-40-48,40 40-31,0 1 423,0-1-439,0 0 16,-41-40 48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7-14T20:07:04.250"/>
    </inkml:context>
    <inkml:brush xml:id="br0">
      <inkml:brushProperty name="width" value="0.13333" units="cm"/>
      <inkml:brushProperty name="height" value="0.13333" units="cm"/>
      <inkml:brushProperty name="color" value="#FFA6CC"/>
      <inkml:brushProperty name="fitToCurve" value="1"/>
    </inkml:brush>
  </inkml:definitions>
  <inkml:traceGroup>
    <inkml:annotationXML>
      <emma:emma xmlns:emma="http://www.w3.org/2003/04/emma" version="1.0">
        <emma:interpretation id="{15132269-A74C-453D-B548-EE23CF6126A7}" emma:medium="tactile" emma:mode="ink">
          <msink:context xmlns:msink="http://schemas.microsoft.com/ink/2010/main" type="inkDrawing" rotatedBoundingBox="18974,10032 21749,3282 22741,3690 19966,10439" shapeName="None"/>
        </emma:interpretation>
      </emma:emma>
    </inkml:annotationXML>
    <inkml:trace contextRef="#ctx0" brushRef="#br0">0 6531 0,'0'-40'172,"40"0"-156,41-41-1,0 0 1,80-40 0,81-80-1,121-81 1,-121 40 15,-41 40-15,1 0-1,-81 41 1,-41 40 0,1 0-1,-41 0 1,1 0-1,39 0 1,1-40 0,-41-40-1,41 39 1,-41 1 0,1 40-1,-1 0 1,-40 41-1,40-1 1,1 0 15,-41 1-15,0-41 0,0 0-1,40 0 1,0 0-1,-40 0 1,40 0 0,1 40-1,-41 1 17,0-1-17,0 0 1,40 41-1,-40 0 1,0-41 0,40 41-1,-40-1 1,0-39 0,0 39-1,41 1 1,-41-40-1,40-1 1,-40 0 15,0 1-15,0-41 0,40 0-1,1 0 1,-1 0-1,0 0 1,-40 0 0,41 40-1,-1 1 1,-40 39 15,40-39-15,-40 39-1,41 1 1,-41 0 0,40-1 15,-40 1-15,0 0 30,40 40-14,1 0 15,-1 0 15,0 0 47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7-14T20:07:06.375"/>
    </inkml:context>
    <inkml:brush xml:id="br0">
      <inkml:brushProperty name="width" value="0.13333" units="cm"/>
      <inkml:brushProperty name="height" value="0.13333" units="cm"/>
      <inkml:brushProperty name="color" value="#FFA6CC"/>
      <inkml:brushProperty name="fitToCurve" value="1"/>
    </inkml:brush>
  </inkml:definitions>
  <inkml:traceGroup>
    <inkml:annotationXML>
      <emma:emma xmlns:emma="http://www.w3.org/2003/04/emma" version="1.0">
        <emma:interpretation id="{7A373E3F-81EA-40E1-9CA8-F87B135E8BCF}" emma:medium="tactile" emma:mode="ink">
          <msink:context xmlns:msink="http://schemas.microsoft.com/ink/2010/main" type="inkDrawing" rotatedBoundingBox="22563,3210 22594,4140 22163,4155 22132,3225" shapeName="None"/>
        </emma:interpretation>
      </emma:emma>
    </inkml:annotationXML>
    <inkml:trace contextRef="#ctx0" brushRef="#br0">0 0 0,'0'40'187,"81"41"-171,-41-41 15,0-40-15,-40 40-1,0 0 1,40-40 0,-40 41-1,41-41 32,-41 40 0,40-40-31,0 0-1,1 40 16,-1 1 32,0-41 15,-40 40 94,-40 41-125,0-81-32,-1 40 1,1-40 31,40 40-31,-40-40-1,-1 41 16,1-1 32,40 0-1,-40-40-46,40 41 47,0-1-48,0 0 32,0 1 0,0-1 31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7-14T20:12:16.081"/>
    </inkml:context>
    <inkml:brush xml:id="br0">
      <inkml:brushProperty name="width" value="0.46667" units="cm"/>
      <inkml:brushProperty name="height" value="0.46667" units="cm"/>
      <inkml:brushProperty name="color" value="#FFA6CC"/>
      <inkml:brushProperty name="fitToCurve" value="1"/>
    </inkml:brush>
  </inkml:definitions>
  <inkml:trace contextRef="#ctx0" brushRef="#br0">0 120 0,'81'41'109,"-41"-41"-46,-40 40-48,40-40 32,1 0 16,-41 40-48,40-40 17,0 0 30,1 41 1,-1-41-17,0 40-30,0-40 15,1 40 1,-1-40-1,0 0-16,-40 41 1,41-41 0,-1 40 31,0 0-16,1-40 16,-41 41-32,40-41 1,-40 40 46,40-40-30,1 0 171,-1 0-172,0 0-15,1 0-1,-1-40 32,0 40-31,-40-41-1,0 1 1,41 40 0,-41-40-1,40 40 32,-40-41-31,40 1 31,1 40-32,-41-40 1,40 40 46,-40-41-46,40 41 31,-40-40-31,40 40 30,-40-40-30,41 40 0,-41-41-1,40 41 17,-40-40-17,40 40 1,1-40 15,-1 40 0,0 0 47,-40-40-31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9BC77-34DA-3749-9F4B-12C3064A5D33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69A1B-14F7-6045-A861-38E80BEAF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8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69A1B-14F7-6045-A861-38E80BEAFC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69A1B-14F7-6045-A861-38E80BEAFC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buFont typeface="+mj-lt"/>
              <a:buAutoNum type="arabicParenR"/>
              <a:defRPr/>
            </a:pPr>
            <a:r>
              <a:rPr lang="tr-T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choice tests</a:t>
            </a:r>
            <a:endParaRPr lang="en-US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eaLnBrk="1" hangingPunct="1">
              <a:buFont typeface="+mj-lt"/>
              <a:buAutoNum type="arabicParenR"/>
              <a:defRPr/>
            </a:pPr>
            <a:r>
              <a:rPr lang="tr-T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Ture/False questions</a:t>
            </a:r>
            <a:endParaRPr lang="en-US" alt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eaLnBrk="1" hangingPunct="1">
              <a:buFont typeface="+mj-lt"/>
              <a:buAutoNum type="arabicParenR"/>
              <a:defRPr/>
            </a:pPr>
            <a:r>
              <a:rPr lang="tr-TR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answer questions</a:t>
            </a:r>
            <a:endParaRPr lang="en-US" alt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eaLnBrk="1" hangingPunct="1">
              <a:buFont typeface="+mj-lt"/>
              <a:buAutoNum type="arabicParenR"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view the students answes as a resport, graphic or table form.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eaLnBrk="1" hangingPunct="1">
              <a:buFont typeface="+mj-lt"/>
              <a:buAutoNum type="arabicParenR"/>
              <a:defRPr/>
            </a:pP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 question 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 you can ask your students a question orally and quickly collect the answers.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eaLnBrk="1" hangingPunct="1">
              <a:buFont typeface="+mj-lt"/>
              <a:buAutoNum type="arabicParenR"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‘SPACE RACE’ </a:t>
            </a:r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ideal for students who will race against eachother in teams.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eaLnBrk="1" hangingPunct="1">
              <a:buFont typeface="+mj-lt"/>
              <a:buAutoNum type="arabicParenR"/>
              <a:defRPr/>
            </a:pP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select your exam and how many teams you want to create.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eaLnBrk="1" hangingPunct="1">
              <a:buFont typeface="+mj-lt"/>
              <a:buAutoNum type="arabicParenR"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69A1B-14F7-6045-A861-38E80BEAFC7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9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69A1B-14F7-6045-A861-38E80BEAFC7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733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5704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607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028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514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603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74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100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customXml" Target="../ink/ink5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2322196"/>
            <a:ext cx="12192000" cy="1641490"/>
          </a:xfrm>
        </p:spPr>
        <p:txBody>
          <a:bodyPr>
            <a:normAutofit/>
          </a:bodyPr>
          <a:lstStyle/>
          <a:p>
            <a:pPr algn="ctr"/>
            <a:r>
              <a:rPr lang="tr-TR" sz="7500" b="1" dirty="0"/>
              <a:t>SOCRATIVE</a:t>
            </a:r>
          </a:p>
        </p:txBody>
      </p:sp>
    </p:spTree>
    <p:extLst>
      <p:ext uri="{BB962C8B-B14F-4D97-AF65-F5344CB8AC3E}">
        <p14:creationId xmlns:p14="http://schemas.microsoft.com/office/powerpoint/2010/main" val="26180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 b="38201"/>
          <a:stretch/>
        </p:blipFill>
        <p:spPr>
          <a:xfrm>
            <a:off x="664937" y="130629"/>
            <a:ext cx="6612164" cy="615894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666298" y="809446"/>
            <a:ext cx="3483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alibri" charset="0"/>
                <a:ea typeface="Calibri" charset="0"/>
                <a:cs typeface="Calibri" charset="0"/>
              </a:rPr>
              <a:t>EXPLANATION 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is the section where you can add an explanation related to the answer.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666298" y="3428523"/>
            <a:ext cx="3991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You can add another question by selecting «Add Question» and choosing the type of question.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Mürekkep 5"/>
              <p14:cNvContentPartPr/>
              <p14:nvPr/>
            </p14:nvContentPartPr>
            <p14:xfrm>
              <a:off x="6158935" y="1495377"/>
              <a:ext cx="1190520" cy="2351520"/>
            </p14:xfrm>
          </p:contentPart>
        </mc:Choice>
        <mc:Fallback xmlns="">
          <p:pic>
            <p:nvPicPr>
              <p:cNvPr id="6" name="Mürekkep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8935" y="1495377"/>
                <a:ext cx="1190520" cy="23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Mürekkep 7"/>
              <p14:cNvContentPartPr/>
              <p14:nvPr/>
            </p14:nvContentPartPr>
            <p14:xfrm>
              <a:off x="7301627" y="1294647"/>
              <a:ext cx="159840" cy="334080"/>
            </p14:xfrm>
          </p:contentPart>
        </mc:Choice>
        <mc:Fallback xmlns="">
          <p:pic>
            <p:nvPicPr>
              <p:cNvPr id="8" name="Mürekkep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1627" y="1294647"/>
                <a:ext cx="159840" cy="3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902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18" b="30573"/>
          <a:stretch/>
        </p:blipFill>
        <p:spPr>
          <a:xfrm>
            <a:off x="578791" y="145142"/>
            <a:ext cx="6925094" cy="642982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171543" y="1103086"/>
            <a:ext cx="3091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Calibri" charset="0"/>
                <a:ea typeface="Calibri" charset="0"/>
                <a:cs typeface="Calibri" charset="0"/>
              </a:rPr>
              <a:t>Let the second question be a True-False question. </a:t>
            </a:r>
          </a:p>
        </p:txBody>
      </p:sp>
    </p:spTree>
    <p:extLst>
      <p:ext uri="{BB962C8B-B14F-4D97-AF65-F5344CB8AC3E}">
        <p14:creationId xmlns:p14="http://schemas.microsoft.com/office/powerpoint/2010/main" val="207885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" b="34180"/>
          <a:stretch/>
        </p:blipFill>
        <p:spPr>
          <a:xfrm>
            <a:off x="381908" y="315446"/>
            <a:ext cx="7295242" cy="6213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8781143" y="1175657"/>
            <a:ext cx="262708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Calibri" charset="0"/>
                <a:ea typeface="Calibri" charset="0"/>
                <a:cs typeface="Calibri" charset="0"/>
              </a:rPr>
              <a:t>And let the 3rd question be a short answer question.</a:t>
            </a:r>
          </a:p>
        </p:txBody>
      </p:sp>
    </p:spTree>
    <p:extLst>
      <p:ext uri="{BB962C8B-B14F-4D97-AF65-F5344CB8AC3E}">
        <p14:creationId xmlns:p14="http://schemas.microsoft.com/office/powerpoint/2010/main" val="3283556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" b="29947"/>
          <a:stretch/>
        </p:blipFill>
        <p:spPr>
          <a:xfrm>
            <a:off x="464458" y="47638"/>
            <a:ext cx="7184571" cy="681036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348240" y="93960"/>
            <a:ext cx="1465560" cy="544680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055428" y="1012797"/>
            <a:ext cx="37156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prepared exam can be saved by clicking here.</a:t>
            </a:r>
          </a:p>
        </p:txBody>
      </p:sp>
      <p:cxnSp>
        <p:nvCxnSpPr>
          <p:cNvPr id="9" name="Dirsek Bağlayıcısı 8"/>
          <p:cNvCxnSpPr>
            <a:stCxn id="5" idx="3"/>
          </p:cNvCxnSpPr>
          <p:nvPr/>
        </p:nvCxnSpPr>
        <p:spPr>
          <a:xfrm>
            <a:off x="7813800" y="366300"/>
            <a:ext cx="1228320" cy="403020"/>
          </a:xfrm>
          <a:prstGeom prst="bentConnector2">
            <a:avLst/>
          </a:prstGeom>
          <a:ln w="168000">
            <a:solidFill>
              <a:srgbClr val="FFA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Mürekkep 9"/>
              <p14:cNvContentPartPr/>
              <p14:nvPr/>
            </p14:nvContentPartPr>
            <p14:xfrm>
              <a:off x="8795657" y="609777"/>
              <a:ext cx="566280" cy="203400"/>
            </p14:xfrm>
          </p:contentPart>
        </mc:Choice>
        <mc:Fallback xmlns="">
          <p:pic>
            <p:nvPicPr>
              <p:cNvPr id="10" name="Mürekkep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1777" y="525897"/>
                <a:ext cx="734040" cy="3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49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52804"/>
          <a:stretch/>
        </p:blipFill>
        <p:spPr>
          <a:xfrm>
            <a:off x="5314394" y="2394305"/>
            <a:ext cx="6663330" cy="426759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314394" y="4299862"/>
            <a:ext cx="1738080" cy="456480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7" r="5062" b="34814"/>
          <a:stretch/>
        </p:blipFill>
        <p:spPr>
          <a:xfrm>
            <a:off x="194128" y="0"/>
            <a:ext cx="4883150" cy="403860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750600" y="2281320"/>
            <a:ext cx="1528200" cy="1528560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cxnSp>
        <p:nvCxnSpPr>
          <p:cNvPr id="12" name="Düz Bağlayıcı 11"/>
          <p:cNvCxnSpPr/>
          <p:nvPr/>
        </p:nvCxnSpPr>
        <p:spPr>
          <a:xfrm rot="5400000">
            <a:off x="939600" y="4132800"/>
            <a:ext cx="645840" cy="0"/>
          </a:xfrm>
          <a:prstGeom prst="line">
            <a:avLst/>
          </a:prstGeom>
          <a:ln w="48000">
            <a:solidFill>
              <a:srgbClr val="FFA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389144" y="4455720"/>
            <a:ext cx="4252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When you return to the My Quizzes section you, will see your previously prepared quizzes.</a:t>
            </a:r>
          </a:p>
        </p:txBody>
      </p:sp>
      <p:cxnSp>
        <p:nvCxnSpPr>
          <p:cNvPr id="18" name="Düz Bağlayıcı 17"/>
          <p:cNvCxnSpPr>
            <a:stCxn id="5" idx="1"/>
          </p:cNvCxnSpPr>
          <p:nvPr/>
        </p:nvCxnSpPr>
        <p:spPr>
          <a:xfrm rot="10800000">
            <a:off x="4641840" y="4528102"/>
            <a:ext cx="672554" cy="0"/>
          </a:xfrm>
          <a:prstGeom prst="line">
            <a:avLst/>
          </a:prstGeom>
          <a:ln w="48000">
            <a:solidFill>
              <a:srgbClr val="FFA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54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" b="31640"/>
          <a:stretch/>
        </p:blipFill>
        <p:spPr>
          <a:xfrm>
            <a:off x="7312479" y="2169886"/>
            <a:ext cx="4879521" cy="46881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8" b="34603"/>
          <a:stretch/>
        </p:blipFill>
        <p:spPr>
          <a:xfrm>
            <a:off x="389164" y="130628"/>
            <a:ext cx="4256262" cy="38889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82000" y="1122120"/>
            <a:ext cx="1740600" cy="1740600"/>
          </a:xfrm>
          <a:prstGeom prst="ellipse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179129" y="6239796"/>
            <a:ext cx="1441440" cy="464400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922157" y="297543"/>
            <a:ext cx="6545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To begin the quiz we go back to the Start Quiz section form the main screen. We select the name of the quiz we want to do. 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-23576" y="5855752"/>
            <a:ext cx="7202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We can begin the quiz by clicking on the Start button.</a:t>
            </a:r>
          </a:p>
        </p:txBody>
      </p:sp>
    </p:spTree>
    <p:extLst>
      <p:ext uri="{BB962C8B-B14F-4D97-AF65-F5344CB8AC3E}">
        <p14:creationId xmlns:p14="http://schemas.microsoft.com/office/powerpoint/2010/main" val="913326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115650" y="1367135"/>
            <a:ext cx="790283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HOW DO STUDENTS SEE THE TEST ON THE SOCRATIVE STUDENT APPLICATION?</a:t>
            </a:r>
            <a:b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</a:b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82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9" y="0"/>
            <a:ext cx="3863662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043331" y="711667"/>
            <a:ext cx="61341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Students must download the «Socrative Student» application. After entering the private teacher code, they must write their name. </a:t>
            </a:r>
          </a:p>
        </p:txBody>
      </p:sp>
    </p:spTree>
    <p:extLst>
      <p:ext uri="{BB962C8B-B14F-4D97-AF65-F5344CB8AC3E}">
        <p14:creationId xmlns:p14="http://schemas.microsoft.com/office/powerpoint/2010/main" val="2109107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9" y="0"/>
            <a:ext cx="3863662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238750" y="1262743"/>
            <a:ext cx="557439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The correct answer must be selected and then «Submit Answer» .</a:t>
            </a:r>
          </a:p>
        </p:txBody>
      </p:sp>
    </p:spTree>
    <p:extLst>
      <p:ext uri="{BB962C8B-B14F-4D97-AF65-F5344CB8AC3E}">
        <p14:creationId xmlns:p14="http://schemas.microsoft.com/office/powerpoint/2010/main" val="285818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69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7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r="13975" b="38889"/>
          <a:stretch/>
        </p:blipFill>
        <p:spPr>
          <a:xfrm>
            <a:off x="704850" y="762000"/>
            <a:ext cx="4457700" cy="4191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581650" y="2162628"/>
            <a:ext cx="5295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Calibri" charset="0"/>
                <a:ea typeface="Calibri" charset="0"/>
                <a:cs typeface="Calibri" charset="0"/>
              </a:rPr>
              <a:t>Firstly, login to the system through the teacher portal. </a:t>
            </a:r>
          </a:p>
        </p:txBody>
      </p:sp>
    </p:spTree>
    <p:extLst>
      <p:ext uri="{BB962C8B-B14F-4D97-AF65-F5344CB8AC3E}">
        <p14:creationId xmlns:p14="http://schemas.microsoft.com/office/powerpoint/2010/main" val="535736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9" y="222250"/>
            <a:ext cx="3836831" cy="68103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027386" y="831850"/>
            <a:ext cx="33349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2nd QUESTION</a:t>
            </a:r>
          </a:p>
        </p:txBody>
      </p:sp>
    </p:spTree>
    <p:extLst>
      <p:ext uri="{BB962C8B-B14F-4D97-AF65-F5344CB8AC3E}">
        <p14:creationId xmlns:p14="http://schemas.microsoft.com/office/powerpoint/2010/main" val="5589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9" y="203884"/>
            <a:ext cx="3748797" cy="665411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4572000" y="432485"/>
            <a:ext cx="58206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This shows the student whether they have given a correct or incorrect answer. If you have written an explanation, that will also be shown. </a:t>
            </a:r>
          </a:p>
        </p:txBody>
      </p:sp>
    </p:spTree>
    <p:extLst>
      <p:ext uri="{BB962C8B-B14F-4D97-AF65-F5344CB8AC3E}">
        <p14:creationId xmlns:p14="http://schemas.microsoft.com/office/powerpoint/2010/main" val="332447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60706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819900" y="1092200"/>
            <a:ext cx="4457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Here, the teacher can see the answers given by each student to the questions. </a:t>
            </a:r>
          </a:p>
        </p:txBody>
      </p:sp>
    </p:spTree>
    <p:extLst>
      <p:ext uri="{BB962C8B-B14F-4D97-AF65-F5344CB8AC3E}">
        <p14:creationId xmlns:p14="http://schemas.microsoft.com/office/powerpoint/2010/main" val="1716416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30"/>
          <a:stretch/>
        </p:blipFill>
        <p:spPr>
          <a:xfrm>
            <a:off x="1847851" y="1915738"/>
            <a:ext cx="7934779" cy="436622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0" y="449943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Students can see their answers in a report. They can view them as a graph or a table. </a:t>
            </a:r>
          </a:p>
        </p:txBody>
      </p:sp>
    </p:spTree>
    <p:extLst>
      <p:ext uri="{BB962C8B-B14F-4D97-AF65-F5344CB8AC3E}">
        <p14:creationId xmlns:p14="http://schemas.microsoft.com/office/powerpoint/2010/main" val="2641437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7754" y="307218"/>
            <a:ext cx="6749677" cy="1507067"/>
          </a:xfrm>
        </p:spPr>
        <p:txBody>
          <a:bodyPr>
            <a:normAutofit/>
          </a:bodyPr>
          <a:lstStyle/>
          <a:p>
            <a:r>
              <a:rPr lang="en-US" sz="4500" b="1" dirty="0"/>
              <a:t>The ‘Exit ticket’ section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8150" y="1676400"/>
            <a:ext cx="7715250" cy="4543680"/>
          </a:xfrm>
        </p:spPr>
        <p:txBody>
          <a:bodyPr>
            <a:normAutofit fontScale="92500" lnSpcReduction="10000"/>
          </a:bodyPr>
          <a:lstStyle/>
          <a:p>
            <a:r>
              <a:rPr lang="en-GB" sz="3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tr-TR" sz="3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sz="3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Exit Ticket” tab is made up of 3 fixed questions and students are asked to answer these questions when leaving the class. </a:t>
            </a:r>
          </a:p>
          <a:p>
            <a:r>
              <a:rPr lang="en-US" sz="3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How well did you understand today’s topic?</a:t>
            </a:r>
          </a:p>
          <a:p>
            <a:r>
              <a:rPr lang="en-US" sz="3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What did you learn today?</a:t>
            </a:r>
          </a:p>
          <a:p>
            <a:r>
              <a:rPr lang="en-US" sz="3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Answer the question asked by your teacher.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1" r="2593" b="37143"/>
          <a:stretch/>
        </p:blipFill>
        <p:spPr>
          <a:xfrm>
            <a:off x="7248524" y="3447143"/>
            <a:ext cx="5010151" cy="3410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ikdörtgen 9"/>
          <p:cNvSpPr/>
          <p:nvPr/>
        </p:nvSpPr>
        <p:spPr>
          <a:xfrm>
            <a:off x="9858960" y="4839840"/>
            <a:ext cx="1380240" cy="1380240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86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1" r="2593" b="37143"/>
          <a:stretch/>
        </p:blipFill>
        <p:spPr>
          <a:xfrm>
            <a:off x="6879772" y="3526972"/>
            <a:ext cx="5010151" cy="2888343"/>
          </a:xfrm>
          <a:prstGeom prst="round2DiagRect">
            <a:avLst>
              <a:gd name="adj1" fmla="val 16667"/>
              <a:gd name="adj2" fmla="val 1574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27755" y="307218"/>
            <a:ext cx="9359674" cy="1507067"/>
          </a:xfrm>
        </p:spPr>
        <p:txBody>
          <a:bodyPr>
            <a:normAutofit/>
          </a:bodyPr>
          <a:lstStyle/>
          <a:p>
            <a:r>
              <a:rPr lang="en-US" sz="4500" b="1" dirty="0"/>
              <a:t>The ‘Quick question’ section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917018" y="3701143"/>
            <a:ext cx="1447668" cy="1132114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986972" y="1892797"/>
            <a:ext cx="7718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In this section, you can ask questions verbally to your students and receive quick replies.</a:t>
            </a:r>
          </a:p>
        </p:txBody>
      </p:sp>
    </p:spTree>
    <p:extLst>
      <p:ext uri="{BB962C8B-B14F-4D97-AF65-F5344CB8AC3E}">
        <p14:creationId xmlns:p14="http://schemas.microsoft.com/office/powerpoint/2010/main" val="148046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1" r="2593" b="37143"/>
          <a:stretch/>
        </p:blipFill>
        <p:spPr>
          <a:xfrm>
            <a:off x="6778173" y="3178629"/>
            <a:ext cx="5010151" cy="3280229"/>
          </a:xfrm>
          <a:prstGeom prst="round2DiagRect">
            <a:avLst>
              <a:gd name="adj1" fmla="val 16667"/>
              <a:gd name="adj2" fmla="val 1574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ikdörtgen 5"/>
          <p:cNvSpPr/>
          <p:nvPr/>
        </p:nvSpPr>
        <p:spPr>
          <a:xfrm>
            <a:off x="7420559" y="5036456"/>
            <a:ext cx="1476697" cy="1277257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727755" y="307218"/>
            <a:ext cx="9359674" cy="1507067"/>
          </a:xfrm>
        </p:spPr>
        <p:txBody>
          <a:bodyPr>
            <a:normAutofit/>
          </a:bodyPr>
          <a:lstStyle/>
          <a:p>
            <a:r>
              <a:rPr lang="en-US" sz="4500" b="1" dirty="0"/>
              <a:t>‘SPACE RACE’ </a:t>
            </a:r>
            <a:r>
              <a:rPr lang="tr-TR" sz="4500" b="1" dirty="0"/>
              <a:t>section</a:t>
            </a:r>
            <a:endParaRPr lang="en-US" sz="45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422728" y="1978300"/>
            <a:ext cx="68353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This section is ideal for students who will race in teams. </a:t>
            </a:r>
            <a:br>
              <a:rPr lang="en-US" sz="3000" dirty="0">
                <a:latin typeface="Calibri" charset="0"/>
                <a:ea typeface="Calibri" charset="0"/>
                <a:cs typeface="Calibri" charset="0"/>
              </a:rPr>
            </a:br>
            <a:br>
              <a:rPr lang="en-US" sz="30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You can choose the quiz and how many groups will be participating. </a:t>
            </a:r>
          </a:p>
        </p:txBody>
      </p:sp>
    </p:spTree>
    <p:extLst>
      <p:ext uri="{BB962C8B-B14F-4D97-AF65-F5344CB8AC3E}">
        <p14:creationId xmlns:p14="http://schemas.microsoft.com/office/powerpoint/2010/main" val="250954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04" y="3338285"/>
            <a:ext cx="2205802" cy="20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o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76" y="1514249"/>
            <a:ext cx="2172381" cy="203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23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8510670" y="1964671"/>
            <a:ext cx="36140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 FIRST SCREEN THAT COMES UP ON THE APPLICATION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972520" y="963000"/>
            <a:ext cx="1582560" cy="1582920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423583" y="4573554"/>
            <a:ext cx="3788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If the system is entered for the first time, then a question must first be written.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22592" y="1436362"/>
            <a:ext cx="22285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charset="0"/>
                <a:ea typeface="Calibri" charset="0"/>
                <a:cs typeface="Calibri" charset="0"/>
              </a:rPr>
              <a:t>In order to start an existing quiz, the </a:t>
            </a:r>
            <a:br>
              <a:rPr lang="en-US" sz="25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500" dirty="0">
                <a:latin typeface="Calibri" charset="0"/>
                <a:ea typeface="Calibri" charset="0"/>
                <a:cs typeface="Calibri" charset="0"/>
              </a:rPr>
              <a:t>«Start Quiz» option must be selected.</a:t>
            </a:r>
          </a:p>
        </p:txBody>
      </p:sp>
      <p:cxnSp>
        <p:nvCxnSpPr>
          <p:cNvPr id="19" name="Düz Bağlayıcı 18"/>
          <p:cNvCxnSpPr>
            <a:stCxn id="11" idx="6"/>
          </p:cNvCxnSpPr>
          <p:nvPr/>
        </p:nvCxnSpPr>
        <p:spPr>
          <a:xfrm>
            <a:off x="6335550" y="963000"/>
            <a:ext cx="2175120" cy="0"/>
          </a:xfrm>
          <a:prstGeom prst="line">
            <a:avLst/>
          </a:prstGeom>
          <a:ln w="48000">
            <a:solidFill>
              <a:srgbClr val="FFA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7728155" y="125229"/>
            <a:ext cx="43330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alibri" charset="0"/>
                <a:ea typeface="Calibri" charset="0"/>
                <a:cs typeface="Calibri" charset="0"/>
              </a:rPr>
              <a:t>Your personalized teacher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98" y="728100"/>
            <a:ext cx="6322803" cy="425534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257630" y="728100"/>
            <a:ext cx="2077920" cy="469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4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6"/>
          <a:stretch/>
        </p:blipFill>
        <p:spPr>
          <a:xfrm>
            <a:off x="3524250" y="0"/>
            <a:ext cx="5143500" cy="4591050"/>
          </a:xfrm>
          <a:prstGeom prst="rect">
            <a:avLst/>
          </a:prstGeom>
        </p:spPr>
      </p:pic>
      <p:sp>
        <p:nvSpPr>
          <p:cNvPr id="5" name="Altıgen 4"/>
          <p:cNvSpPr/>
          <p:nvPr/>
        </p:nvSpPr>
        <p:spPr>
          <a:xfrm>
            <a:off x="3911040" y="496800"/>
            <a:ext cx="276480" cy="239400"/>
          </a:xfrm>
          <a:prstGeom prst="hexagon">
            <a:avLst>
              <a:gd name="adj" fmla="val 28872"/>
              <a:gd name="vf" fmla="val 115470"/>
            </a:avLst>
          </a:prstGeom>
          <a:noFill/>
          <a:ln w="168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614000">
            <a:off x="3865673" y="515061"/>
            <a:ext cx="388815" cy="231678"/>
          </a:xfrm>
          <a:prstGeom prst="ellipse">
            <a:avLst/>
          </a:prstGeom>
          <a:noFill/>
          <a:ln w="4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cxnSp>
        <p:nvCxnSpPr>
          <p:cNvPr id="11" name="Düz Bağlayıcı 10"/>
          <p:cNvCxnSpPr>
            <a:stCxn id="8" idx="4"/>
          </p:cNvCxnSpPr>
          <p:nvPr/>
        </p:nvCxnSpPr>
        <p:spPr>
          <a:xfrm flipH="1">
            <a:off x="2830320" y="734205"/>
            <a:ext cx="1177351" cy="470355"/>
          </a:xfrm>
          <a:prstGeom prst="line">
            <a:avLst/>
          </a:prstGeom>
          <a:ln w="48000">
            <a:solidFill>
              <a:srgbClr val="FFA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167689" y="969382"/>
            <a:ext cx="325130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When this section on the screen is selected, we are faced with the option of creating a quiz or selecting an existing quiz. </a:t>
            </a:r>
            <a:endParaRPr lang="en-US" sz="35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9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50" y="0"/>
            <a:ext cx="5143500" cy="6858000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4011120" y="912240"/>
            <a:ext cx="1488960" cy="1488960"/>
          </a:xfrm>
          <a:prstGeom prst="rect">
            <a:avLst/>
          </a:prstGeom>
          <a:noFill/>
          <a:ln w="16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09600" y="1277257"/>
            <a:ext cx="235131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This section must be selected to create a quiz. </a:t>
            </a:r>
          </a:p>
        </p:txBody>
      </p:sp>
    </p:spTree>
    <p:extLst>
      <p:ext uri="{BB962C8B-B14F-4D97-AF65-F5344CB8AC3E}">
        <p14:creationId xmlns:p14="http://schemas.microsoft.com/office/powerpoint/2010/main" val="36838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22"/>
          <a:stretch/>
        </p:blipFill>
        <p:spPr>
          <a:xfrm>
            <a:off x="2484900" y="1085850"/>
            <a:ext cx="5143500" cy="41338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971540" y="1570361"/>
            <a:ext cx="2656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quiz name is given. 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666240" y="2108970"/>
            <a:ext cx="3962160" cy="298800"/>
          </a:xfrm>
          <a:prstGeom prst="rect">
            <a:avLst/>
          </a:prstGeom>
          <a:noFill/>
          <a:ln w="4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7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44" y="0"/>
            <a:ext cx="5143500" cy="6858000"/>
          </a:xfrm>
          <a:prstGeom prst="rect">
            <a:avLst/>
          </a:prstGeom>
        </p:spPr>
      </p:pic>
      <p:sp>
        <p:nvSpPr>
          <p:cNvPr id="5" name="Yamuk 4"/>
          <p:cNvSpPr/>
          <p:nvPr/>
        </p:nvSpPr>
        <p:spPr>
          <a:xfrm rot="-10800000">
            <a:off x="4996387" y="2336522"/>
            <a:ext cx="1253520" cy="268232"/>
          </a:xfrm>
          <a:prstGeom prst="trapezoid">
            <a:avLst>
              <a:gd name="adj" fmla="val 41443"/>
            </a:avLst>
          </a:prstGeom>
          <a:noFill/>
          <a:ln w="4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33350" y="1992992"/>
            <a:ext cx="447270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In this section, we start to write our question.</a:t>
            </a:r>
            <a:br>
              <a:rPr lang="en-US" sz="3500" dirty="0">
                <a:latin typeface="Calibri" charset="0"/>
                <a:ea typeface="Calibri" charset="0"/>
                <a:cs typeface="Calibri" charset="0"/>
              </a:rPr>
            </a:br>
            <a:br>
              <a:rPr lang="en-US" sz="35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* Multiple choice</a:t>
            </a:r>
            <a:br>
              <a:rPr lang="en-US" sz="35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* True/False</a:t>
            </a:r>
            <a:br>
              <a:rPr lang="en-US" sz="35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* Short Answer</a:t>
            </a:r>
            <a:br>
              <a:rPr lang="en-US" sz="3500" dirty="0">
                <a:latin typeface="Calibri" charset="0"/>
                <a:ea typeface="Calibri" charset="0"/>
                <a:cs typeface="Calibri" charset="0"/>
              </a:rPr>
            </a:br>
            <a:endParaRPr lang="en-US" sz="35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Mürekkep 7"/>
              <p14:cNvContentPartPr/>
              <p14:nvPr/>
            </p14:nvContentPartPr>
            <p14:xfrm>
              <a:off x="4412297" y="2423817"/>
              <a:ext cx="624600" cy="47880"/>
            </p14:xfrm>
          </p:contentPart>
        </mc:Choice>
        <mc:Fallback xmlns="">
          <p:pic>
            <p:nvPicPr>
              <p:cNvPr id="8" name="Mürekkep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177" y="2399697"/>
                <a:ext cx="6728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Mürekkep 9"/>
              <p14:cNvContentPartPr/>
              <p14:nvPr/>
            </p14:nvContentPartPr>
            <p14:xfrm>
              <a:off x="4397897" y="2467377"/>
              <a:ext cx="360" cy="360"/>
            </p14:xfrm>
          </p:contentPart>
        </mc:Choice>
        <mc:Fallback xmlns="">
          <p:pic>
            <p:nvPicPr>
              <p:cNvPr id="10" name="Mürekkep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73777" y="2443257"/>
                <a:ext cx="48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Mürekkep 11"/>
              <p14:cNvContentPartPr/>
              <p14:nvPr/>
            </p14:nvContentPartPr>
            <p14:xfrm>
              <a:off x="4862297" y="2335977"/>
              <a:ext cx="174600" cy="320400"/>
            </p14:xfrm>
          </p:contentPart>
        </mc:Choice>
        <mc:Fallback xmlns="">
          <p:pic>
            <p:nvPicPr>
              <p:cNvPr id="12" name="Mürekkep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38177" y="2311857"/>
                <a:ext cx="222840" cy="3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91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03200"/>
            <a:ext cx="8087179" cy="647337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447315" y="1088571"/>
            <a:ext cx="348342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Let’s write a multiple choice question. You can add as many choices as you want. </a:t>
            </a:r>
          </a:p>
        </p:txBody>
      </p:sp>
    </p:spTree>
    <p:extLst>
      <p:ext uri="{BB962C8B-B14F-4D97-AF65-F5344CB8AC3E}">
        <p14:creationId xmlns:p14="http://schemas.microsoft.com/office/powerpoint/2010/main" val="399007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0"/>
            <a:ext cx="7259864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229600" y="943429"/>
            <a:ext cx="2975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Do not forget to select the correct answer.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415200" y="3522240"/>
            <a:ext cx="906480" cy="538560"/>
          </a:xfrm>
          <a:prstGeom prst="rect">
            <a:avLst/>
          </a:prstGeom>
          <a:noFill/>
          <a:ln w="48000">
            <a:solidFill>
              <a:srgbClr val="FFA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A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266</TotalTime>
  <Words>579</Words>
  <Application>Microsoft Office PowerPoint</Application>
  <PresentationFormat>Widescreen</PresentationFormat>
  <Paragraphs>47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Ion</vt:lpstr>
      <vt:lpstr>SOCRATIVE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‘Exit ticket’ section</vt:lpstr>
      <vt:lpstr>The ‘Quick question’ section</vt:lpstr>
      <vt:lpstr>‘SPACE RACE’ section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SOCRATIVE</dc:title>
  <dc:creator>Busra YESIL</dc:creator>
  <cp:lastModifiedBy>Simon Thompson</cp:lastModifiedBy>
  <cp:revision>52</cp:revision>
  <dcterms:created xsi:type="dcterms:W3CDTF">2015-07-14T19:07:48Z</dcterms:created>
  <dcterms:modified xsi:type="dcterms:W3CDTF">2020-10-07T11:06:54Z</dcterms:modified>
</cp:coreProperties>
</file>